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trictFirstAndLastChars="0" saveSubsetFonts="1" autoCompressPictures="0">
  <p:sldMasterIdLst>
    <p:sldMasterId id="2147483654" r:id="rId1"/>
  </p:sldMasterIdLst>
  <p:notesMasterIdLst>
    <p:notesMasterId r:id="rId59"/>
  </p:notesMasterIdLst>
  <p:sldIdLst>
    <p:sldId id="256" r:id="rId2"/>
    <p:sldId id="295" r:id="rId3"/>
    <p:sldId id="300" r:id="rId4"/>
    <p:sldId id="258" r:id="rId5"/>
    <p:sldId id="278" r:id="rId6"/>
    <p:sldId id="294" r:id="rId7"/>
    <p:sldId id="296" r:id="rId8"/>
    <p:sldId id="263" r:id="rId9"/>
    <p:sldId id="304" r:id="rId10"/>
    <p:sldId id="297" r:id="rId11"/>
    <p:sldId id="307" r:id="rId12"/>
    <p:sldId id="308" r:id="rId13"/>
    <p:sldId id="309" r:id="rId14"/>
    <p:sldId id="310" r:id="rId15"/>
    <p:sldId id="311" r:id="rId16"/>
    <p:sldId id="306" r:id="rId17"/>
    <p:sldId id="298" r:id="rId18"/>
    <p:sldId id="299" r:id="rId19"/>
    <p:sldId id="260" r:id="rId20"/>
    <p:sldId id="261" r:id="rId21"/>
    <p:sldId id="301" r:id="rId22"/>
    <p:sldId id="302" r:id="rId23"/>
    <p:sldId id="293" r:id="rId24"/>
    <p:sldId id="303" r:id="rId25"/>
    <p:sldId id="264" r:id="rId26"/>
    <p:sldId id="265" r:id="rId27"/>
    <p:sldId id="314" r:id="rId28"/>
    <p:sldId id="266" r:id="rId29"/>
    <p:sldId id="267" r:id="rId30"/>
    <p:sldId id="268" r:id="rId31"/>
    <p:sldId id="269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270" r:id="rId40"/>
    <p:sldId id="291" r:id="rId41"/>
    <p:sldId id="312" r:id="rId42"/>
    <p:sldId id="313" r:id="rId43"/>
    <p:sldId id="279" r:id="rId44"/>
    <p:sldId id="271" r:id="rId45"/>
    <p:sldId id="280" r:id="rId46"/>
    <p:sldId id="272" r:id="rId47"/>
    <p:sldId id="281" r:id="rId48"/>
    <p:sldId id="273" r:id="rId49"/>
    <p:sldId id="274" r:id="rId50"/>
    <p:sldId id="275" r:id="rId51"/>
    <p:sldId id="276" r:id="rId52"/>
    <p:sldId id="277" r:id="rId53"/>
    <p:sldId id="322" r:id="rId54"/>
    <p:sldId id="325" r:id="rId55"/>
    <p:sldId id="323" r:id="rId56"/>
    <p:sldId id="324" r:id="rId57"/>
    <p:sldId id="292" r:id="rId58"/>
  </p:sldIdLst>
  <p:sldSz cx="9144000" cy="6858000" type="screen4x3"/>
  <p:notesSz cx="6858000" cy="9144000"/>
  <p:defaultTextStyle>
    <a:defPPr marR="0" algn="l" rtl="0">
      <a:lnSpc>
        <a:spcPct val="100000"/>
      </a:lnSpc>
      <a:spcBef>
        <a:spcPts val="0"/>
      </a:spcBef>
      <a:spcAft>
        <a:spcPts val="0"/>
      </a:spcAft>
    </a:defPPr>
    <a:lvl1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1pPr>
    <a:lvl2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2pPr>
    <a:lvl3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3pPr>
    <a:lvl4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4pPr>
    <a:lvl5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5pPr>
    <a:lvl6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6pPr>
    <a:lvl7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7pPr>
    <a:lvl8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8pPr>
    <a:lvl9pPr marR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 baseline="0">
        <a:solidFill>
          <a:srgbClr val="000000"/>
        </a:solidFill>
        <a:latin typeface="Arial"/>
        <a:ea typeface="Arial"/>
        <a:cs typeface="Arial"/>
        <a:sym typeface="Arial"/>
        <a:rtl val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0651C3A-4460-11DB-9652-00E08161165F}">
  <a:tblStyle styleId="{08FB837D-C827-4EFA-A057-4D05807E0F7C}" styleName="Estilo temático 1 - Énfasis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924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" name="Shape 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 sz="1100"/>
            </a:lvl1pPr>
            <a:lvl2pPr>
              <a:spcBef>
                <a:spcPts val="0"/>
              </a:spcBef>
              <a:defRPr sz="1100"/>
            </a:lvl2pPr>
            <a:lvl3pPr>
              <a:spcBef>
                <a:spcPts val="0"/>
              </a:spcBef>
              <a:defRPr sz="1100"/>
            </a:lvl3pPr>
            <a:lvl4pPr>
              <a:spcBef>
                <a:spcPts val="0"/>
              </a:spcBef>
              <a:defRPr sz="1100"/>
            </a:lvl4pPr>
            <a:lvl5pPr>
              <a:spcBef>
                <a:spcPts val="0"/>
              </a:spcBef>
              <a:defRPr sz="1100"/>
            </a:lvl5pPr>
            <a:lvl6pPr>
              <a:spcBef>
                <a:spcPts val="0"/>
              </a:spcBef>
              <a:defRPr sz="1100"/>
            </a:lvl6pPr>
            <a:lvl7pPr>
              <a:spcBef>
                <a:spcPts val="0"/>
              </a:spcBef>
              <a:defRPr sz="1100"/>
            </a:lvl7pPr>
            <a:lvl8pPr>
              <a:spcBef>
                <a:spcPts val="0"/>
              </a:spcBef>
              <a:defRPr sz="1100"/>
            </a:lvl8pPr>
            <a:lvl9pPr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45257494"/>
      </p:ext>
    </p:extLst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3" name="Shape 3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907555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16198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533708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58260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34031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6678869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36641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9892228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67158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822138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982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449280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427793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3620280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9992865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6879694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2" name="Shape 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54813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86589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979937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1" name="Shape 9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30652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4363862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951014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8964937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2178988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15" name="Shape 11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7310422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82304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216430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123024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69361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779629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2030453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99978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3783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25984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7384045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6" name="Shape 12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530395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" name="Shape 1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73541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Shape 13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73187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0823397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46" name="Shape 1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6441444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41068477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337881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1485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352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5" name="Shape 4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4319253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6991814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Shape 16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61" name="Shape 16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3827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40176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39" name="Shape 3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97874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861326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Shape 7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77" name="Shape 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954849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 rot="10800000" flipH="1">
            <a:off x="0" y="4124512"/>
            <a:ext cx="8458200" cy="949799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ctrTitle"/>
          </p:nvPr>
        </p:nvSpPr>
        <p:spPr>
          <a:xfrm>
            <a:off x="685800" y="1734342"/>
            <a:ext cx="7772400" cy="2245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dk2"/>
              </a:buClr>
              <a:buSzPct val="100000"/>
              <a:buFont typeface="Arial"/>
              <a:buNone/>
              <a:defRPr sz="7200" b="1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ubTitle" idx="1"/>
          </p:nvPr>
        </p:nvSpPr>
        <p:spPr>
          <a:xfrm>
            <a:off x="685800" y="4124476"/>
            <a:ext cx="7772400" cy="94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lt2"/>
              </a:buClr>
              <a:buSzPct val="100000"/>
              <a:buFont typeface="Arial"/>
              <a:buNone/>
              <a:defRPr sz="3000" b="1" i="0" u="none" strike="noStrike" cap="none" baseline="0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rtl="0">
              <a:spcBef>
                <a:spcPts val="0"/>
              </a:spcBef>
              <a:defRPr>
                <a:solidFill>
                  <a:schemeClr val="lt1"/>
                </a:solidFill>
              </a:defRPr>
            </a:lvl1pPr>
            <a:lvl2pPr rtl="0">
              <a:spcBef>
                <a:spcPts val="0"/>
              </a:spcBef>
              <a:defRPr>
                <a:solidFill>
                  <a:schemeClr val="lt1"/>
                </a:solidFill>
              </a:defRPr>
            </a:lvl2pPr>
            <a:lvl3pPr rtl="0">
              <a:spcBef>
                <a:spcPts val="0"/>
              </a:spcBef>
              <a:defRPr>
                <a:solidFill>
                  <a:schemeClr val="lt1"/>
                </a:solidFill>
              </a:defRPr>
            </a:lvl3pPr>
            <a:lvl4pPr rtl="0">
              <a:spcBef>
                <a:spcPts val="0"/>
              </a:spcBef>
              <a:defRPr>
                <a:solidFill>
                  <a:schemeClr val="lt1"/>
                </a:solidFill>
              </a:defRPr>
            </a:lvl4pPr>
            <a:lvl5pPr rtl="0">
              <a:spcBef>
                <a:spcPts val="0"/>
              </a:spcBef>
              <a:defRPr>
                <a:solidFill>
                  <a:schemeClr val="lt1"/>
                </a:solidFill>
              </a:defRPr>
            </a:lvl5pPr>
            <a:lvl6pPr rtl="0">
              <a:spcBef>
                <a:spcPts val="0"/>
              </a:spcBef>
              <a:defRPr>
                <a:solidFill>
                  <a:schemeClr val="lt1"/>
                </a:solidFill>
              </a:defRPr>
            </a:lvl6pPr>
            <a:lvl7pPr rtl="0">
              <a:spcBef>
                <a:spcPts val="0"/>
              </a:spcBef>
              <a:defRPr>
                <a:solidFill>
                  <a:schemeClr val="lt1"/>
                </a:solidFill>
              </a:defRPr>
            </a:lvl7pPr>
            <a:lvl8pPr rtl="0">
              <a:spcBef>
                <a:spcPts val="0"/>
              </a:spcBef>
              <a:defRPr>
                <a:solidFill>
                  <a:schemeClr val="lt1"/>
                </a:solidFill>
              </a:defRPr>
            </a:lvl8pPr>
            <a:lvl9pPr rtl="0">
              <a:spcBef>
                <a:spcPts val="0"/>
              </a:spcBef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and Two Columns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7" name="Shape 17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Shape 1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40302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2"/>
          </p:nvPr>
        </p:nvSpPr>
        <p:spPr>
          <a:xfrm>
            <a:off x="4656667" y="1949211"/>
            <a:ext cx="40302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rtl="0">
              <a:spcBef>
                <a:spcPts val="0"/>
              </a:spcBef>
              <a:defRPr/>
            </a:lvl1pPr>
            <a:lvl2pPr rtl="0">
              <a:spcBef>
                <a:spcPts val="0"/>
              </a:spcBef>
              <a:defRPr/>
            </a:lvl2pPr>
            <a:lvl3pPr rtl="0">
              <a:spcBef>
                <a:spcPts val="0"/>
              </a:spcBef>
              <a:defRPr/>
            </a:lvl3pPr>
            <a:lvl4pPr rtl="0">
              <a:spcBef>
                <a:spcPts val="0"/>
              </a:spcBef>
              <a:defRPr/>
            </a:lvl4pPr>
            <a:lvl5pPr rtl="0">
              <a:spcBef>
                <a:spcPts val="0"/>
              </a:spcBef>
              <a:defRPr sz="1800"/>
            </a:lvl5pPr>
            <a:lvl6pPr rtl="0">
              <a:spcBef>
                <a:spcPts val="0"/>
              </a:spcBef>
              <a:defRPr sz="1800"/>
            </a:lvl6pPr>
            <a:lvl7pPr rtl="0">
              <a:spcBef>
                <a:spcPts val="0"/>
              </a:spcBef>
              <a:defRPr sz="1800"/>
            </a:lvl7pPr>
            <a:lvl8pPr rtl="0">
              <a:spcBef>
                <a:spcPts val="0"/>
              </a:spcBef>
              <a:defRPr sz="1800"/>
            </a:lvl8pPr>
            <a:lvl9pPr rtl="0">
              <a:spcBef>
                <a:spcPts val="0"/>
              </a:spcBef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/>
        </p:nvSpPr>
        <p:spPr>
          <a:xfrm>
            <a:off x="0" y="274636"/>
            <a:ext cx="8686800" cy="15543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SzPct val="100000"/>
              <a:buFont typeface="Arial"/>
              <a:buNone/>
              <a:defRPr sz="48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/>
          <p:nvPr/>
        </p:nvSpPr>
        <p:spPr>
          <a:xfrm>
            <a:off x="0" y="5875078"/>
            <a:ext cx="8686800" cy="6927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lIns="91425" tIns="45700" rIns="91425" bIns="45700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>
            <a:off x="457200" y="5875078"/>
            <a:ext cx="8229600" cy="6927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1pPr>
            <a:lvl2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2pPr>
            <a:lvl3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3pPr>
            <a:lvl4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4pPr>
            <a:lvl5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5pPr>
            <a:lvl6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6pPr>
            <a:lvl7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Arial"/>
              <a:buChar char="●"/>
              <a:defRPr sz="2400" b="1" i="0">
                <a:solidFill>
                  <a:schemeClr val="lt1"/>
                </a:solidFill>
              </a:defRPr>
            </a:lvl7pPr>
            <a:lvl8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Courier New"/>
              <a:buChar char="o"/>
              <a:defRPr sz="2400" b="1" i="0">
                <a:solidFill>
                  <a:schemeClr val="lt1"/>
                </a:solidFill>
              </a:defRPr>
            </a:lvl8pPr>
            <a:lvl9pPr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Font typeface="Wingdings"/>
              <a:buChar char="§"/>
              <a:defRPr sz="2400" b="1" i="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5400000">
            <a:off x="7492905" y="1828801"/>
            <a:ext cx="990599" cy="228599"/>
          </a:xfrm>
          <a:prstGeom prst="rect">
            <a:avLst/>
          </a:prstGeom>
        </p:spPr>
        <p:txBody>
          <a:bodyPr/>
          <a:lstStyle/>
          <a:p>
            <a:fld id="{4509A250-FF31-4206-8172-F9D3106AACB1}" type="datetimeFigureOut">
              <a:rPr lang="en-US" smtClean="0"/>
              <a:t>2/18/2016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6231206" y="3263398"/>
            <a:ext cx="3859795" cy="2286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64406" y="295730"/>
            <a:ext cx="628649" cy="767687"/>
          </a:xfrm>
          <a:prstGeom prst="rect">
            <a:avLst/>
          </a:prstGeom>
        </p:spPr>
        <p:txBody>
          <a:bodyPr/>
          <a:lstStyle/>
          <a:p>
            <a:fld id="{D57F1E4F-1CFF-5643-939E-02111984F56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845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522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0"/>
              </a:spcBef>
              <a:buClr>
                <a:schemeClr val="lt1"/>
              </a:buClr>
              <a:buSzPct val="100000"/>
              <a:buFont typeface="Arial"/>
              <a:buNone/>
              <a:defRPr sz="4800" b="1" i="0" u="none" strike="noStrike" cap="none" baseline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algn="l" rtl="0">
              <a:spcBef>
                <a:spcPts val="600"/>
              </a:spcBef>
              <a:buClr>
                <a:schemeClr val="dk2"/>
              </a:buClr>
              <a:buSzPct val="100000"/>
              <a:buFont typeface="Arial"/>
              <a:buChar char="●"/>
              <a:defRPr sz="30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algn="l" rtl="0">
              <a:spcBef>
                <a:spcPts val="480"/>
              </a:spcBef>
              <a:buClr>
                <a:schemeClr val="dk2"/>
              </a:buClr>
              <a:buSzPct val="100000"/>
              <a:buFont typeface="Courier New"/>
              <a:buChar char="o"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algn="l" rtl="0">
              <a:spcBef>
                <a:spcPts val="480"/>
              </a:spcBef>
              <a:buClr>
                <a:schemeClr val="dk2"/>
              </a:buClr>
              <a:buSzPct val="100000"/>
              <a:buFont typeface="Wingdings"/>
              <a:buChar char="§"/>
              <a:defRPr sz="24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algn="l" rtl="0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algn="l" rtl="0">
              <a:spcBef>
                <a:spcPts val="360"/>
              </a:spcBef>
              <a:buClr>
                <a:schemeClr val="dk2"/>
              </a:buClr>
              <a:buSzPct val="100000"/>
              <a:buFont typeface="Arial"/>
              <a:buChar char="●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algn="l" rtl="0">
              <a:spcBef>
                <a:spcPts val="360"/>
              </a:spcBef>
              <a:buClr>
                <a:schemeClr val="dk2"/>
              </a:buClr>
              <a:buSzPct val="100000"/>
              <a:buFont typeface="Courier New"/>
              <a:buChar char="o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algn="l" rtl="0">
              <a:spcBef>
                <a:spcPts val="360"/>
              </a:spcBef>
              <a:buClr>
                <a:schemeClr val="dk2"/>
              </a:buClr>
              <a:buSzPct val="100000"/>
              <a:buFont typeface="Wingdings"/>
              <a:buChar char="§"/>
              <a:defRPr sz="1800" b="0" i="0" u="none" strike="noStrike" cap="none" baseline="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</p:sldLayoutIdLst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gif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gif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gif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gi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gif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1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gi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1.png"/><Relationship Id="rId18" Type="http://schemas.openxmlformats.org/officeDocument/2006/relationships/image" Target="../media/image66.jpeg"/><Relationship Id="rId3" Type="http://schemas.openxmlformats.org/officeDocument/2006/relationships/image" Target="../media/image52.png"/><Relationship Id="rId7" Type="http://schemas.openxmlformats.org/officeDocument/2006/relationships/image" Target="../media/image56.JPG"/><Relationship Id="rId12" Type="http://schemas.openxmlformats.org/officeDocument/2006/relationships/image" Target="../media/image60.png"/><Relationship Id="rId17" Type="http://schemas.openxmlformats.org/officeDocument/2006/relationships/image" Target="../media/image65.jpeg"/><Relationship Id="rId2" Type="http://schemas.openxmlformats.org/officeDocument/2006/relationships/image" Target="../media/image51.png"/><Relationship Id="rId16" Type="http://schemas.openxmlformats.org/officeDocument/2006/relationships/image" Target="../media/image6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G"/><Relationship Id="rId11" Type="http://schemas.openxmlformats.org/officeDocument/2006/relationships/image" Target="../media/image1.png"/><Relationship Id="rId5" Type="http://schemas.openxmlformats.org/officeDocument/2006/relationships/image" Target="../media/image54.JPG"/><Relationship Id="rId15" Type="http://schemas.openxmlformats.org/officeDocument/2006/relationships/image" Target="../media/image63.png"/><Relationship Id="rId10" Type="http://schemas.openxmlformats.org/officeDocument/2006/relationships/image" Target="../media/image59.png"/><Relationship Id="rId19" Type="http://schemas.openxmlformats.org/officeDocument/2006/relationships/image" Target="../media/image67.jpe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subTitle" idx="1"/>
          </p:nvPr>
        </p:nvSpPr>
        <p:spPr>
          <a:xfrm>
            <a:off x="141514" y="4199281"/>
            <a:ext cx="8316686" cy="800189"/>
          </a:xfrm>
          <a:prstGeom prst="rect">
            <a:avLst/>
          </a:prstGeom>
        </p:spPr>
        <p:txBody>
          <a:bodyPr wrap="square" lIns="91425" tIns="91425" rIns="91425" bIns="91425" anchor="ctr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4000" dirty="0">
                <a:solidFill>
                  <a:srgbClr val="EFEFEF"/>
                </a:solidFill>
                <a:latin typeface="Corbel" panose="020B0503020204020204" pitchFamily="34" charset="0"/>
                <a:ea typeface="Droid Sans"/>
                <a:cs typeface="Droid Sans"/>
                <a:sym typeface="Droid Sans"/>
              </a:rPr>
              <a:t>Club de Algoritmia ESCOM</a:t>
            </a:r>
          </a:p>
        </p:txBody>
      </p:sp>
      <p:pic>
        <p:nvPicPr>
          <p:cNvPr id="30" name="Shape 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572" y="407844"/>
            <a:ext cx="4974771" cy="3388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926" y="2101851"/>
            <a:ext cx="2277320" cy="17452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2728" y="347542"/>
            <a:ext cx="1093716" cy="1476885"/>
          </a:xfrm>
          <a:prstGeom prst="rect">
            <a:avLst/>
          </a:prstGeom>
        </p:spPr>
      </p:pic>
      <p:pic>
        <p:nvPicPr>
          <p:cNvPr id="1026" name="Picture 2" descr="https://scontent-dfw1-1.xx.fbcdn.net/hphotos-xaf1/v/t1.0-9/1601040_688860677823329_1269970873_n.jpg?oh=5f5574992babd6e14993081f9c148195&amp;oe=57643EF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888" y="3997234"/>
            <a:ext cx="2054312" cy="2317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Wrong Answer</a:t>
            </a:r>
            <a:endParaRPr lang="es" b="1" dirty="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1266" name="Picture 2" descr="http://programacioncompetitivaufps.github.io/slides/0-Presentaci%C3%B3n/img/WA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3109" y="2950684"/>
            <a:ext cx="7471955" cy="3645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16477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Compilation Error</a:t>
            </a:r>
            <a:endParaRPr lang="es" b="1" dirty="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3314" name="Picture 2" descr="http://programacioncompetitivaufps.github.io/slides/0-Presentaci%C3%B3n/img/compilation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34" y="2680716"/>
            <a:ext cx="7737566" cy="397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2968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Runtime Error</a:t>
            </a:r>
            <a:endParaRPr lang="es" b="1" dirty="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4338" name="Picture 2" descr="http://programacioncompetitivaufps.github.io/slides/0-Presentaci%C3%B3n/img/monkey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9973" y="2733242"/>
            <a:ext cx="7264129" cy="376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628375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Presentation Error</a:t>
            </a:r>
            <a:endParaRPr lang="es" b="1" dirty="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5362" name="Picture 2" descr="http://programacioncompetitivaufps.github.io/slides/0-Presentaci%C3%B3n/img/p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86" y="2593631"/>
            <a:ext cx="7863839" cy="3998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11236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FF0000"/>
                </a:solidFill>
                <a:latin typeface="Droid Sans"/>
                <a:ea typeface="Droid Sans"/>
                <a:cs typeface="Droid Sans"/>
                <a:sym typeface="Droid Sans"/>
              </a:rPr>
              <a:t>Time Limited Exceeded</a:t>
            </a:r>
            <a:endParaRPr lang="es" b="1" dirty="0">
              <a:solidFill>
                <a:srgbClr val="FF0000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6386" name="Picture 2" descr="http://programacioncompetitivaufps.github.io/slides/0-Presentaci%C3%B3n/img/time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60" y="2711470"/>
            <a:ext cx="7455131" cy="387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8732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Posibles veredictos…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6463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algn="ctr">
              <a:buNone/>
            </a:pPr>
            <a:r>
              <a:rPr lang="es" b="1" dirty="0" smtClean="0">
                <a:solidFill>
                  <a:srgbClr val="33CC33"/>
                </a:solidFill>
                <a:latin typeface="Droid Sans"/>
                <a:ea typeface="Droid Sans"/>
                <a:cs typeface="Droid Sans"/>
                <a:sym typeface="Droid Sans"/>
              </a:rPr>
              <a:t>Accepted</a:t>
            </a:r>
            <a:endParaRPr lang="es" b="1" dirty="0">
              <a:solidFill>
                <a:srgbClr val="33CC33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17410" name="Picture 2" descr="http://programacioncompetitivaufps.github.io/slides/0-Presentaci%C3%B3n/img/Ye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510" y="2804161"/>
            <a:ext cx="7843261" cy="3701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032965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se ha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logrado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en el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Club?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33961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2011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2do lugar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de sede (ITESM Qro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).</a:t>
            </a:r>
          </a:p>
          <a:p>
            <a:pPr marL="457200" indent="-457200" algn="just"/>
            <a:endParaRPr lang="es" b="1" dirty="0" smtClean="0"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2012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1er</a:t>
            </a:r>
            <a:r>
              <a:rPr lang="es" dirty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, 2do y 3er lugar 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de sede (ITESM 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Qro)… </a:t>
            </a:r>
            <a:r>
              <a:rPr lang="es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C</a:t>
            </a:r>
            <a:r>
              <a:rPr lang="es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ampeón regional!!</a:t>
            </a:r>
            <a:endParaRPr lang="es" dirty="0" smtClean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2013 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1er lugar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,</a:t>
            </a:r>
            <a:r>
              <a:rPr lang="es" dirty="0" smtClean="0">
                <a:solidFill>
                  <a:srgbClr val="BF9000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e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quipo más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rápido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de </a:t>
            </a:r>
            <a:r>
              <a:rPr lang="es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sede (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ITESO,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Jalisco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)… </a:t>
            </a:r>
            <a:r>
              <a:rPr lang="es" b="1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Campeón regional!!</a:t>
            </a:r>
            <a:endParaRPr lang="es" dirty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endParaRPr lang="es" dirty="0" smtClean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2014 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3er lugar</a:t>
            </a:r>
            <a:r>
              <a:rPr lang="es" dirty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regional (ITESO</a:t>
            </a:r>
            <a:r>
              <a:rPr lang="es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, Jalisco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).</a:t>
            </a:r>
            <a:endParaRPr lang="es" dirty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4198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se ha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logrado el Club?</a:t>
            </a: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110796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2015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1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er </a:t>
            </a:r>
            <a:r>
              <a:rPr lang="es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lugar</a:t>
            </a:r>
            <a:r>
              <a:rPr lang="es" dirty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de sede (ITESO</a:t>
            </a:r>
            <a:r>
              <a:rPr lang="es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, Jalisco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)… </a:t>
            </a:r>
            <a:r>
              <a:rPr lang="es" b="1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Campeón regional</a:t>
            </a:r>
            <a:r>
              <a:rPr lang="es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!!</a:t>
            </a: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3084" name="Picture 12" descr="https://scontent-dfw1-1.xx.fbcdn.net/hphotos-xpt1/v/t1.0-9/12661754_1081152965257701_8651724191114600437_n.jpg?oh=9f5ff2c4b6c7bf2bbc8e9b4c58d9aa42&amp;oe=572D063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2412" y="3055297"/>
            <a:ext cx="6531428" cy="3435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3897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se ha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logrado el Club?</a:t>
            </a: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08586" y="430070"/>
            <a:ext cx="1450570" cy="6640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6601" y="257650"/>
            <a:ext cx="2343477" cy="1571844"/>
          </a:xfrm>
          <a:prstGeom prst="rect">
            <a:avLst/>
          </a:prstGeom>
        </p:spPr>
      </p:pic>
      <p:pic>
        <p:nvPicPr>
          <p:cNvPr id="3074" name="Picture 2" descr="http://4.bp.blogspot.com/-lSypSideDXY/UdOwGETa87I/AAAAAAAAaj0/NVCrdERQgwQ/s285/liveso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89" y="4450275"/>
            <a:ext cx="2378619" cy="2028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062314_ICPC_logo.large.jpg (250×199)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0964" y="2179058"/>
            <a:ext cx="2386782" cy="18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auriga.com/blog/wp-content/uploads/2015/05/ICPC-logo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813" y="4450274"/>
            <a:ext cx="2523087" cy="2028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icpc.baylor.edu/download/worldfinals/local/hostlogo2016_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3518" y="2179059"/>
            <a:ext cx="2235385" cy="1899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931502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0" y="616429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significa ser los mejores del regional México &amp; Centroamérica?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41514" y="1904999"/>
            <a:ext cx="8773886" cy="4308842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indent="-457200" algn="just"/>
            <a:r>
              <a:rPr lang="es" sz="2800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Participar </a:t>
            </a:r>
            <a:r>
              <a:rPr lang="es" sz="2800" b="1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en las ACM-ICPC World </a:t>
            </a:r>
            <a:r>
              <a:rPr lang="es" sz="2800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Finals</a:t>
            </a:r>
            <a:endParaRPr lang="es" sz="2800" b="1" dirty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endParaRPr lang="es" sz="2800" b="1" dirty="0" smtClean="0">
              <a:solidFill>
                <a:srgbClr val="351C75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r>
              <a:rPr lang="es" sz="2800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El Instituto </a:t>
            </a:r>
            <a:r>
              <a:rPr lang="es" sz="2800" b="1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Politécnico </a:t>
            </a:r>
            <a:r>
              <a:rPr lang="es" sz="2800" b="1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Nacional ha sido representado por los equipos:</a:t>
            </a:r>
          </a:p>
          <a:p>
            <a:pPr algn="just">
              <a:buNone/>
            </a:pPr>
            <a:endParaRPr lang="es" sz="2800" dirty="0" smtClean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algn="just">
              <a:buNone/>
            </a:pPr>
            <a:r>
              <a:rPr lang="es" sz="2800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</a:t>
            </a:r>
            <a:r>
              <a:rPr lang="es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-</a:t>
            </a:r>
            <a:r>
              <a:rPr lang="es" sz="28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Escoders  </a:t>
            </a:r>
            <a:r>
              <a:rPr lang="es" sz="2800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				</a:t>
            </a:r>
            <a:r>
              <a:rPr lang="es" sz="2800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2013</a:t>
            </a:r>
          </a:p>
          <a:p>
            <a:pPr algn="just">
              <a:buNone/>
            </a:pPr>
            <a:r>
              <a:rPr lang="es" sz="2800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</a:t>
            </a:r>
            <a:r>
              <a:rPr lang="es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-</a:t>
            </a:r>
            <a:r>
              <a:rPr lang="es" sz="28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Hurones </a:t>
            </a:r>
            <a:r>
              <a:rPr lang="es-MX" sz="28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Pwneadores </a:t>
            </a:r>
            <a:r>
              <a:rPr lang="es-MX" sz="2800" dirty="0" smtClean="0">
                <a:solidFill>
                  <a:schemeClr val="tx1"/>
                </a:solidFill>
              </a:rPr>
              <a:t>			</a:t>
            </a:r>
            <a:r>
              <a:rPr lang="es-MX" sz="2800" dirty="0" smtClean="0">
                <a:solidFill>
                  <a:srgbClr val="C00000"/>
                </a:solidFill>
              </a:rPr>
              <a:t>2014</a:t>
            </a:r>
          </a:p>
          <a:p>
            <a:pPr algn="just">
              <a:buNone/>
            </a:pPr>
            <a:r>
              <a:rPr lang="es-MX" sz="2800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</a:t>
            </a:r>
            <a:r>
              <a:rPr lang="es-MX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-</a:t>
            </a:r>
            <a:r>
              <a:rPr lang="es-MX" sz="2800" dirty="0" smtClean="0">
                <a:solidFill>
                  <a:schemeClr val="accent6">
                    <a:lumMod val="90000"/>
                    <a:lumOff val="10000"/>
                  </a:schemeClr>
                </a:solidFill>
              </a:rPr>
              <a:t>Escoolers </a:t>
            </a:r>
            <a:r>
              <a:rPr lang="es-MX" sz="2800" dirty="0" smtClean="0">
                <a:solidFill>
                  <a:schemeClr val="tx1"/>
                </a:solidFill>
              </a:rPr>
              <a:t>					</a:t>
            </a:r>
            <a:r>
              <a:rPr lang="es-MX" sz="2800" dirty="0" smtClean="0">
                <a:solidFill>
                  <a:srgbClr val="C00000"/>
                </a:solidFill>
              </a:rPr>
              <a:t>2015</a:t>
            </a:r>
          </a:p>
          <a:p>
            <a:pPr algn="just">
              <a:buNone/>
            </a:pPr>
            <a:r>
              <a:rPr lang="es-MX" sz="2800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</a:t>
            </a:r>
            <a:r>
              <a:rPr lang="es-MX" sz="2800" b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-</a:t>
            </a:r>
            <a:r>
              <a:rPr lang="es-MX" sz="2800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La Carabina Del AC </a:t>
            </a:r>
            <a:r>
              <a:rPr lang="es-MX" sz="2800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			</a:t>
            </a:r>
            <a:r>
              <a:rPr lang="es-MX" sz="2800" dirty="0" smtClean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2016</a:t>
            </a:r>
            <a:endParaRPr lang="es" sz="2800" dirty="0" smtClean="0">
              <a:solidFill>
                <a:srgbClr val="C0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marL="457200" lvl="8" indent="-457200" algn="just"/>
            <a:endParaRPr lang="es" sz="16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599" y="6291404"/>
            <a:ext cx="562569" cy="483612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48885" y="6291404"/>
            <a:ext cx="562568" cy="474870"/>
          </a:xfrm>
          <a:prstGeom prst="rect">
            <a:avLst/>
          </a:prstGeom>
        </p:spPr>
      </p:pic>
      <p:pic>
        <p:nvPicPr>
          <p:cNvPr id="7" name="Shape 4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04884" y="634002"/>
            <a:ext cx="1450570" cy="102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8" name="Picture 4" descr="http://cacm.acm.org/system/assets/0001/9869/51815_ICPC_logo.large.jpg?1431957087&amp;143195708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302" y="6153301"/>
            <a:ext cx="621715" cy="621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0" y="1132446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es el Club de Algoritmia?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74617" y="2844315"/>
            <a:ext cx="8229600" cy="249296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Somos un grupo de estudiantes apasionados por la resolución de </a:t>
            </a:r>
            <a:r>
              <a:rPr lang="es" dirty="0" smtClean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problemas matemáticos y computacionales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que implican el uso de algoritmos bien diseñados para darles solución a través de un lenguaje de programación.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70191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638201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significa ser los mejores del regional México &amp; Centroamérica?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260920" y="2048301"/>
            <a:ext cx="8582296" cy="1846629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lvl="0" algn="just">
              <a:buNone/>
            </a:pPr>
            <a:r>
              <a:rPr lang="es-MX" sz="3600" dirty="0" smtClean="0">
                <a:latin typeface="Droid Sans"/>
                <a:ea typeface="Droid Sans"/>
                <a:cs typeface="Droid Sans"/>
                <a:sym typeface="Droid Sans"/>
              </a:rPr>
              <a:t>Año </a:t>
            </a:r>
            <a:r>
              <a:rPr lang="es-MX" sz="3600" dirty="0">
                <a:latin typeface="Droid Sans"/>
                <a:ea typeface="Droid Sans"/>
                <a:cs typeface="Droid Sans"/>
                <a:sym typeface="Droid Sans"/>
              </a:rPr>
              <a:t>con año </a:t>
            </a:r>
            <a:r>
              <a:rPr lang="es-MX" sz="3600" dirty="0" smtClean="0">
                <a:latin typeface="Droid Sans"/>
                <a:ea typeface="Droid Sans"/>
                <a:cs typeface="Droid Sans"/>
                <a:sym typeface="Droid Sans"/>
              </a:rPr>
              <a:t>más </a:t>
            </a:r>
            <a:r>
              <a:rPr lang="es-MX" sz="3600" dirty="0">
                <a:latin typeface="Droid Sans"/>
                <a:ea typeface="Droid Sans"/>
                <a:cs typeface="Droid Sans"/>
                <a:sym typeface="Droid Sans"/>
              </a:rPr>
              <a:t>de </a:t>
            </a:r>
            <a:r>
              <a:rPr lang="es-MX" sz="3600" dirty="0">
                <a:solidFill>
                  <a:srgbClr val="C00000"/>
                </a:solidFill>
                <a:latin typeface="Droid Sans"/>
                <a:ea typeface="Droid Sans"/>
                <a:cs typeface="Droid Sans"/>
                <a:sym typeface="Droid Sans"/>
              </a:rPr>
              <a:t>27,000 equipos</a:t>
            </a:r>
            <a:r>
              <a:rPr lang="es-MX" sz="3600" dirty="0">
                <a:latin typeface="Droid Sans"/>
                <a:ea typeface="Droid Sans"/>
                <a:cs typeface="Droid Sans"/>
                <a:sym typeface="Droid Sans"/>
              </a:rPr>
              <a:t> a nivel internacional compiten por alcanzar un puesto en el ranking mundial.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313" y="275343"/>
            <a:ext cx="2057687" cy="1543265"/>
          </a:xfrm>
          <a:prstGeom prst="rect">
            <a:avLst/>
          </a:prstGeom>
        </p:spPr>
      </p:pic>
      <p:pic>
        <p:nvPicPr>
          <p:cNvPr id="16" name="Picture 2" descr="http://www.ifmo.ru/images/news/big/p475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6933" y="3981266"/>
            <a:ext cx="5779389" cy="2739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638201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significa ser los mejores del regional México &amp; Centroamérica?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61" name="Shape 61"/>
          <p:cNvSpPr txBox="1">
            <a:spLocks noGrp="1"/>
          </p:cNvSpPr>
          <p:nvPr>
            <p:ph type="body" idx="1"/>
          </p:nvPr>
        </p:nvSpPr>
        <p:spPr>
          <a:xfrm>
            <a:off x="457200" y="2170600"/>
            <a:ext cx="8229600" cy="184662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>
              <a:buNone/>
            </a:pPr>
            <a:r>
              <a:rPr lang="es" sz="3600" b="1" dirty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ESCOM alcanzó un puesto entre los 100 mejores del mundo en 2013</a:t>
            </a:r>
            <a:r>
              <a:rPr lang="es" sz="3600" b="1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, </a:t>
            </a:r>
            <a:r>
              <a:rPr lang="es" sz="3600" b="1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2014 y 2015.</a:t>
            </a:r>
            <a:endParaRPr lang="es" sz="3600" b="1" dirty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313" y="275343"/>
            <a:ext cx="2057687" cy="1543265"/>
          </a:xfrm>
          <a:prstGeom prst="rect">
            <a:avLst/>
          </a:prstGeom>
        </p:spPr>
      </p:pic>
      <p:pic>
        <p:nvPicPr>
          <p:cNvPr id="7172" name="Picture 4" descr="https://scontent-dfw1-1.xx.fbcdn.net/hphotos-xap1/t31.0-8/12095145_1024302107612516_2878149640523722183_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35" y="4017229"/>
            <a:ext cx="4932492" cy="277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87055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World Finals ACM ICPC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6313" y="275343"/>
            <a:ext cx="2057687" cy="1543265"/>
          </a:xfrm>
          <a:prstGeom prst="rect">
            <a:avLst/>
          </a:prstGeom>
        </p:spPr>
      </p:pic>
      <p:pic>
        <p:nvPicPr>
          <p:cNvPr id="8198" name="Picture 6" descr="http://lh3.googleusercontent.com/-tIvYqDvyfDo/UdGT0j7zTJI/AAAAAAAEfmU/1iATMLg_Ndk/s1024/IMG_402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421776"/>
            <a:ext cx="4594410" cy="243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0" name="Picture 8" descr="http://lh3.googleusercontent.com/-HgMKBHG9CTU/VVjQt1ol2KI/AAAAAAAEu00/ljj0X2ROvwA/s1024/RMS-150516-182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09" y="1818608"/>
            <a:ext cx="4549591" cy="26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2" name="Picture 10" descr="http://lh3.googleusercontent.com/-rVMHpMzarJI/U6fdQYxrsAI/AAAAAAAEnbA/tO5ZyopiNnY/s1024/RMS-140622-5883-team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18608"/>
            <a:ext cx="4594409" cy="260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scontent-dfw1-1.xx.fbcdn.net/hphotos-xat1/v/t1.0-9/12243018_1050935954939880_8330074978269196450_n.jpg?oh=484ff3f43221fe50bf94ff3aa613c45d&amp;oe=576612C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4408" y="4410890"/>
            <a:ext cx="4549592" cy="244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206550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Algunas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otras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aventuras…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361405" y="2688856"/>
            <a:ext cx="8530045" cy="3416290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2014 </a:t>
            </a:r>
            <a:r>
              <a:rPr lang="es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V Campamento Internacional Caribeño de Entrenamiento para el ACM-ICPC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( UCI , La Habana Cuba ).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  <a:p>
            <a:pPr marL="457200" indent="-457200" algn="just"/>
            <a:r>
              <a:rPr lang="es" b="1" dirty="0" smtClean="0">
                <a:latin typeface="Droid Sans"/>
                <a:ea typeface="Droid Sans"/>
                <a:cs typeface="Droid Sans"/>
                <a:sym typeface="Droid Sans"/>
              </a:rPr>
              <a:t>2015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VI Campamento Internacional Caribeño de Entrenamiento para el ACM-ICPC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( UCI , La Habana Cuba )</a:t>
            </a:r>
            <a:endParaRPr lang="es" dirty="0" smtClean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145" y="597452"/>
            <a:ext cx="1450570" cy="102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scontent.xx.fbcdn.net/hphotos-xfa1/v/t1.0-9/11059677_924306634275669_7570510729932680025_n.jpg?oh=6e5d2e22f39012df0c491b270eacba55&amp;oe=56A531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4" y="270588"/>
            <a:ext cx="2077615" cy="15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576721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 txBox="1">
            <a:spLocks noGrp="1"/>
          </p:cNvSpPr>
          <p:nvPr>
            <p:ph type="title"/>
          </p:nvPr>
        </p:nvSpPr>
        <p:spPr>
          <a:xfrm>
            <a:off x="0" y="1130644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Algunas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otras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aventuras…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8" name="Shape 48"/>
          <p:cNvSpPr txBox="1">
            <a:spLocks noGrp="1"/>
          </p:cNvSpPr>
          <p:nvPr>
            <p:ph type="body" idx="1"/>
          </p:nvPr>
        </p:nvSpPr>
        <p:spPr>
          <a:xfrm>
            <a:off x="718458" y="3770810"/>
            <a:ext cx="3574869" cy="1107965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indent="-457200" algn="just"/>
            <a:r>
              <a:rPr lang="es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Summer Training Camp.</a:t>
            </a:r>
            <a:endParaRPr lang="es" dirty="0" smtClean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49" name="Shape 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44145" y="597452"/>
            <a:ext cx="1450570" cy="102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2" descr="https://scontent.xx.fbcdn.net/hphotos-xfa1/v/t1.0-9/11059677_924306634275669_7570510729932680025_n.jpg?oh=6e5d2e22f39012df0c491b270eacba55&amp;oe=56A5313B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714" y="270588"/>
            <a:ext cx="2077615" cy="155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content-dfw1-1.xx.fbcdn.net/hphotos-xft1/v/t1.0-9/11951950_1216069921751764_5252964183687010343_n.png?oh=aad9aef0ebd6ec0d1c87323ee617398c&amp;oe=5722E7D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660" y="2245679"/>
            <a:ext cx="3890107" cy="4381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29818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>
            <a:off x="0" y="649086"/>
            <a:ext cx="8686800" cy="1169521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tipo de problemas se resuelven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en el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Club?</a:t>
            </a:r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2954625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Problemas que involucren una solución no trivial, se plantea evaluar la calidad del algoritmo, el tiempo de ejecución, memoria utilizada y veracidad de los resultados.</a:t>
            </a: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Piensa 80%… codifica 20%.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18434" name="Picture 2" descr="http://www.elblogdeyes.com/wp-content/uploads/idea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675" y="4162696"/>
            <a:ext cx="2378619" cy="237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-1" y="625411"/>
            <a:ext cx="8686799" cy="1169521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tipo de problemas se resuelven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en el </a:t>
            </a: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Club?</a:t>
            </a:r>
          </a:p>
        </p:txBody>
      </p:sp>
      <p:sp>
        <p:nvSpPr>
          <p:cNvPr id="86" name="Shape 86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12270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Los problemas en los concursos comprenden un amplio temario, a grandes rasgos incluye:</a:t>
            </a: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87" name="Shape 87"/>
          <p:cNvSpPr txBox="1"/>
          <p:nvPr/>
        </p:nvSpPr>
        <p:spPr>
          <a:xfrm>
            <a:off x="326571" y="3040115"/>
            <a:ext cx="3844199" cy="363173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Análisis de Algoritmos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Teoría de Números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Combinatoria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Cadenas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Emparejamiento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Árboles de Prefijos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Estructuras de Datos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Pilas, Colas y Listas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Conjuntos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Mapeos y Diccionarios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Colas de Prioridad (Heaps)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Árboles Binariamente Indexados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Árboles de Segmentos</a:t>
            </a:r>
          </a:p>
        </p:txBody>
      </p:sp>
      <p:sp>
        <p:nvSpPr>
          <p:cNvPr id="88" name="Shape 88"/>
          <p:cNvSpPr txBox="1"/>
          <p:nvPr/>
        </p:nvSpPr>
        <p:spPr>
          <a:xfrm>
            <a:off x="4954199" y="3163225"/>
            <a:ext cx="3732599" cy="33855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Programación Dinámica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Ordenamiento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Quick Sort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Merge Sort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Heap Sort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Búsqueda Binaria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Recursividad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Teoría de Grafos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Representación de Grafos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Recorridos en Grafos</a:t>
            </a:r>
          </a:p>
          <a:p>
            <a:pPr marL="914400" lvl="1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Courier New"/>
              <a:buChar char="o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Caminos Mínimos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Flujos en Grafos</a:t>
            </a:r>
          </a:p>
          <a:p>
            <a:pPr marL="457200" lvl="0" indent="-317500" rtl="0">
              <a:spcBef>
                <a:spcPts val="0"/>
              </a:spcBef>
              <a:buClr>
                <a:srgbClr val="000000"/>
              </a:buClr>
              <a:buSzPct val="100000"/>
              <a:buFont typeface="Arial"/>
              <a:buChar char="●"/>
            </a:pPr>
            <a:r>
              <a:rPr lang="es" sz="1600" dirty="0">
                <a:latin typeface="Droid Sans"/>
                <a:ea typeface="Droid Sans"/>
                <a:cs typeface="Droid Sans"/>
                <a:sym typeface="Droid Sans"/>
              </a:rPr>
              <a:t>Geometría Computacional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Shape 85"/>
          <p:cNvSpPr txBox="1">
            <a:spLocks noGrp="1"/>
          </p:cNvSpPr>
          <p:nvPr>
            <p:ph type="title"/>
          </p:nvPr>
        </p:nvSpPr>
        <p:spPr>
          <a:xfrm>
            <a:off x="-1" y="1117854"/>
            <a:ext cx="8686799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¿D</a:t>
            </a:r>
            <a:r>
              <a:rPr lang="es-MX" sz="3200" dirty="0" err="1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ó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nde entrenar?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2530" name="Picture 2" descr="http://programacioncompetitivaufps.github.io/slides/0-Presentaci%C3%B3n/img/judges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149" y="1977068"/>
            <a:ext cx="4506434" cy="400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https://www.cs.purdue.edu/news/images/TopCoder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472" y="6164923"/>
            <a:ext cx="3012260" cy="602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94742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Shape 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" y="0"/>
            <a:ext cx="9143999" cy="6968524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Shape 94"/>
          <p:cNvSpPr txBox="1"/>
          <p:nvPr/>
        </p:nvSpPr>
        <p:spPr>
          <a:xfrm>
            <a:off x="1665450" y="6353406"/>
            <a:ext cx="5813100" cy="3572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Lo más importante es el</a:t>
            </a:r>
            <a:r>
              <a:rPr lang="es" sz="2400" b="1">
                <a:solidFill>
                  <a:schemeClr val="lt1"/>
                </a:solidFill>
                <a:latin typeface="Droid Sans"/>
                <a:ea typeface="Droid Sans"/>
                <a:cs typeface="Droid Sans"/>
                <a:sym typeface="Droid Sans"/>
              </a:rPr>
              <a:t> INGENIO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78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77" y="2797489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7824" y="2797489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0" y="1132446"/>
            <a:ext cx="8229600" cy="677078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es el Club de Algoritmia?</a:t>
            </a: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439783" y="3062029"/>
            <a:ext cx="8229600" cy="249296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solidFill>
                  <a:schemeClr val="accent4"/>
                </a:solidFill>
                <a:latin typeface="Droid Sans"/>
                <a:ea typeface="Droid Sans"/>
                <a:cs typeface="Droid Sans"/>
                <a:sym typeface="Droid Sans"/>
              </a:rPr>
              <a:t>Ayudamos a otros alumnos </a:t>
            </a:r>
            <a:r>
              <a:rPr lang="es" dirty="0" smtClean="0">
                <a:solidFill>
                  <a:schemeClr val="tx1"/>
                </a:solidFill>
                <a:latin typeface="Droid Sans"/>
                <a:ea typeface="Droid Sans"/>
                <a:cs typeface="Droid Sans"/>
                <a:sym typeface="Droid Sans"/>
              </a:rPr>
              <a:t>con base a los conocimientos y experiencias con base a los conocimientos que hemos adquirido en diversos concursos de programacion a nivel nacional e internacional.</a:t>
            </a:r>
            <a:endParaRPr lang="es" dirty="0">
              <a:solidFill>
                <a:schemeClr val="tx1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</p:spTree>
    <p:extLst>
      <p:ext uri="{BB962C8B-B14F-4D97-AF65-F5344CB8AC3E}">
        <p14:creationId xmlns:p14="http://schemas.microsoft.com/office/powerpoint/2010/main" val="90942932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es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06" name="Shape 106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62029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Limitantes: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" i="1" dirty="0">
                <a:latin typeface="Droid Serif"/>
                <a:ea typeface="Droid Serif"/>
                <a:cs typeface="Droid Serif"/>
                <a:sym typeface="Droid Serif"/>
              </a:rPr>
              <a:t>1 &lt;= n &lt;= </a:t>
            </a:r>
            <a:r>
              <a:rPr lang="es" i="1" dirty="0" smtClean="0">
                <a:latin typeface="Droid Serif"/>
                <a:ea typeface="Droid Serif"/>
                <a:cs typeface="Droid Serif"/>
                <a:sym typeface="Droid Serif"/>
              </a:rPr>
              <a:t>500</a:t>
            </a:r>
          </a:p>
          <a:p>
            <a:pPr lvl="0" algn="ctr" rtl="0">
              <a:spcBef>
                <a:spcPts val="0"/>
              </a:spcBef>
              <a:buNone/>
            </a:pPr>
            <a:r>
              <a:rPr lang="es" i="1" dirty="0" smtClean="0">
                <a:latin typeface="Droid Serif"/>
                <a:ea typeface="Droid Serif"/>
                <a:cs typeface="Droid Serif"/>
                <a:sym typeface="Droid Serif"/>
              </a:rPr>
              <a:t>0 &lt;= m &lt;= 500</a:t>
            </a:r>
          </a:p>
          <a:p>
            <a:pPr lvl="0" algn="ctr" rtl="0">
              <a:spcBef>
                <a:spcPts val="0"/>
              </a:spcBef>
              <a:buNone/>
            </a:pPr>
            <a:endParaRPr sz="600" i="1" dirty="0">
              <a:latin typeface="Droid Serif"/>
              <a:ea typeface="Droid Serif"/>
              <a:cs typeface="Droid Serif"/>
              <a:sym typeface="Droid Serif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Una computadora en promedio realiza </a:t>
            </a:r>
            <a:r>
              <a:rPr lang="es" b="1" dirty="0">
                <a:latin typeface="Droid Sans"/>
                <a:ea typeface="Droid Sans"/>
                <a:cs typeface="Droid Sans"/>
                <a:sym typeface="Droid Sans"/>
              </a:rPr>
              <a:t>100 millones de operaciones por segundo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.</a:t>
            </a:r>
          </a:p>
          <a:p>
            <a:pPr lvl="0" algn="just" rtl="0">
              <a:spcBef>
                <a:spcPts val="0"/>
              </a:spcBef>
              <a:buNone/>
            </a:pPr>
            <a:endParaRPr sz="600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La solución al problema debe ejecutarse en menos de un segundo y no usar mas de 16Mb de RAM para realizar cálculos.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Clr>
                <a:srgbClr val="000000"/>
              </a:buClr>
              <a:buSzPct val="45833"/>
              <a:buFont typeface="Arial"/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>
              <a:buClr>
                <a:srgbClr val="000000"/>
              </a:buClr>
              <a:buSzPct val="25000"/>
            </a:pPr>
            <a:r>
              <a:rPr lang="es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112" name="Shape 112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20112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endParaRPr sz="600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La complejidad de un algoritmo determina un estimado importante para conocer el tiempo de ejecución que tendrá un programa.</a:t>
            </a:r>
          </a:p>
          <a:p>
            <a:pPr lvl="0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Una primera 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aproximación…</a:t>
            </a: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endParaRPr lang="es" dirty="0" smtClean="0">
              <a:latin typeface="Droid Sans"/>
              <a:ea typeface="Droid Sans"/>
              <a:cs typeface="Droid Sans"/>
              <a:sym typeface="Droid Sans"/>
            </a:endParaRPr>
          </a:p>
          <a:p>
            <a:pPr lvl="0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s" dirty="0" smtClean="0">
                <a:latin typeface="Droid Sans"/>
                <a:ea typeface="Droid Serif"/>
                <a:cs typeface="Droid Serif"/>
                <a:sym typeface="Droid Sans"/>
              </a:rPr>
              <a:t>Busqueda en profundidad O( n * m )</a:t>
            </a:r>
            <a:endParaRPr lang="es" i="1" dirty="0">
              <a:latin typeface="Droid Serif"/>
              <a:ea typeface="Droid Serif"/>
              <a:cs typeface="Droid Serif"/>
              <a:sym typeface="Droid Serif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78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9277" y="2797489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4144" y="269610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228593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486" y="3924568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958270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876" y="5048311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7" y="3840602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1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4" y="495923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89859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7" y="3840602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1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4" y="495923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579" y="5048310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2735534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435639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7" y="3840602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1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4" y="495923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2735534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6431" y="5048309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387387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14" y="2738419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842334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066" y="5085806"/>
            <a:ext cx="834934" cy="566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7" y="3840602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1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4" y="495923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2735534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567" y="5060618"/>
            <a:ext cx="863328" cy="77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387387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14" y="2738419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76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87" y="5048310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71445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>
            <a:spLocks noGrp="1"/>
          </p:cNvSpPr>
          <p:nvPr>
            <p:ph type="title"/>
          </p:nvPr>
        </p:nvSpPr>
        <p:spPr>
          <a:xfrm>
            <a:off x="457200" y="504205"/>
            <a:ext cx="8229600" cy="129263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24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Ejemplos de Problemas</a:t>
            </a:r>
          </a:p>
          <a:p>
            <a:pPr lvl="0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Slikar</a:t>
            </a:r>
            <a:endParaRPr lang="es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337330"/>
              </p:ext>
            </p:extLst>
          </p:nvPr>
        </p:nvGraphicFramePr>
        <p:xfrm>
          <a:off x="1402080" y="2638697"/>
          <a:ext cx="6096000" cy="33440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/>
                <a:gridCol w="1016000"/>
                <a:gridCol w="1016000"/>
                <a:gridCol w="1016000"/>
                <a:gridCol w="1016000"/>
                <a:gridCol w="1016000"/>
              </a:tblGrid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114697"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300000"/>
                        </a:lnSpc>
                      </a:pPr>
                      <a:endParaRPr lang="es-MX" sz="1800" b="1" dirty="0"/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4580" name="Picture 4" descr="https://s-media-cache-ak0.pinimg.com/236x/d5/af/99/d5af99ddacbbf5da0ce85ec6a950733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9667" y="4935629"/>
            <a:ext cx="451535" cy="30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2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813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images.vectorhq.com/images/premium/thumbs/603/a-pile-of-boulders-and-rocks_6030718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936273"/>
            <a:ext cx="760861" cy="748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8597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8187" y="382318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114" y="271699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6327" y="3840602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3521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504" y="495923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2735534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007" y="3873877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0414" y="2738419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876" y="2746798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887" y="5048310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452" y="3897554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449" y="4985363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previews.123rf.com/images/blamb/blamb1406/blamb140600587/29156841-El-agua-fluye-de-un-grifo-de-metal-de-la-historieta--Foto-de-archiv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3325" y="5048310"/>
            <a:ext cx="764176" cy="873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previews.123rf.com/images/vasca/vasca1112/vasca111200005/11698348-draw-of-funny-beaver-working-in-helmet-Stock-Photo-beave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5434" y="5350878"/>
            <a:ext cx="580959" cy="519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311384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/>
        </p:nvSpPr>
        <p:spPr>
          <a:xfrm>
            <a:off x="0" y="3808500"/>
            <a:ext cx="9144000" cy="10227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lIns="91425" tIns="91425" rIns="91425" bIns="91425" anchor="ctr" anchorCtr="0">
            <a:sp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18" name="Shape 118"/>
          <p:cNvSpPr txBox="1"/>
          <p:nvPr/>
        </p:nvSpPr>
        <p:spPr>
          <a:xfrm>
            <a:off x="285750" y="3157550"/>
            <a:ext cx="8572500" cy="19868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lvl="0" algn="ctr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s" sz="3000" b="1">
                <a:latin typeface="Droid Sans"/>
                <a:ea typeface="Droid Sans"/>
                <a:cs typeface="Droid Sans"/>
                <a:sym typeface="Droid Sans"/>
              </a:rPr>
              <a:t>¡Basta de problemas por ahora!</a:t>
            </a:r>
          </a:p>
          <a:p>
            <a:pPr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es" sz="4800" b="1">
                <a:solidFill>
                  <a:srgbClr val="D5C6FE"/>
                </a:solidFill>
                <a:latin typeface="Droid Sans"/>
                <a:ea typeface="Droid Sans"/>
                <a:cs typeface="Droid Sans"/>
                <a:sym typeface="Droid Sans"/>
              </a:rPr>
              <a:t>¿Qué más hay en el Club?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0" y="1119758"/>
            <a:ext cx="8686800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NO es el Club de Algoritmia?</a:t>
            </a:r>
            <a:endParaRPr lang="es" sz="36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2407200"/>
            <a:ext cx="8229600" cy="416040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NO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reemplazamos las clases regulares.</a:t>
            </a: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NO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hacemos los deberes de los estudiantes.</a:t>
            </a: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NO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somos un grupo con fines de lucro, todas nuestras actividades son en beneficio de los alumnos de la Escuela Superior de Cómputo.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1072" y="256290"/>
            <a:ext cx="2095792" cy="1562318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8017"/>
            <a:ext cx="8229600" cy="1522199"/>
          </a:xfrm>
        </p:spPr>
        <p:txBody>
          <a:bodyPr/>
          <a:lstStyle/>
          <a:p>
            <a:r>
              <a:rPr lang="es-MX" sz="2800" dirty="0" smtClean="0"/>
              <a:t>Beneficios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 smtClean="0"/>
              <a:t>Proyección académica y profesional.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Competir con los mejores del país.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Desarrollo de competencias.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Dominio de técnicas de diseño de algoritmos y Estructuras de Datos.</a:t>
            </a: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2451388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8017"/>
            <a:ext cx="8229600" cy="1522199"/>
          </a:xfrm>
        </p:spPr>
        <p:txBody>
          <a:bodyPr/>
          <a:lstStyle/>
          <a:p>
            <a:r>
              <a:rPr lang="es-MX" sz="2800" dirty="0" smtClean="0"/>
              <a:t>Beneficios</a:t>
            </a:r>
            <a:endParaRPr lang="es-MX" sz="2800" dirty="0"/>
          </a:p>
        </p:txBody>
      </p:sp>
      <p:sp>
        <p:nvSpPr>
          <p:cNvPr id="3" name="2 Marcador de contenido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s-MX" dirty="0" smtClean="0"/>
              <a:t>Velocidad en el análisis, diseño e implementación.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Fortalecimiento del idioma.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Trabajo en equipo.</a:t>
            </a:r>
          </a:p>
          <a:p>
            <a:pPr algn="just"/>
            <a:endParaRPr lang="es-MX" dirty="0"/>
          </a:p>
          <a:p>
            <a:pPr algn="just"/>
            <a:r>
              <a:rPr lang="es-MX" dirty="0" smtClean="0"/>
              <a:t>Viajes y experiencias.</a:t>
            </a:r>
          </a:p>
          <a:p>
            <a:pPr algn="just">
              <a:buNone/>
            </a:pPr>
            <a:endParaRPr lang="es-MX" dirty="0" smtClean="0"/>
          </a:p>
        </p:txBody>
      </p:sp>
    </p:spTree>
    <p:extLst>
      <p:ext uri="{BB962C8B-B14F-4D97-AF65-F5344CB8AC3E}">
        <p14:creationId xmlns:p14="http://schemas.microsoft.com/office/powerpoint/2010/main" val="3767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8017"/>
            <a:ext cx="8229600" cy="1522199"/>
          </a:xfrm>
        </p:spPr>
        <p:txBody>
          <a:bodyPr/>
          <a:lstStyle/>
          <a:p>
            <a:r>
              <a:rPr lang="es-MX" sz="2800" dirty="0" smtClean="0"/>
              <a:t>Beneficios</a:t>
            </a:r>
            <a:endParaRPr lang="es-MX" sz="2800" dirty="0"/>
          </a:p>
        </p:txBody>
      </p:sp>
      <p:pic>
        <p:nvPicPr>
          <p:cNvPr id="20482" name="Picture 2" descr="http://asisucede.com.mx/wp-content/uploads/2015/10/google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8" y="2457341"/>
            <a:ext cx="2190238" cy="895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http://static1.squarespace.com/static/4f5810d9e4b0ebbf0a1507a6/t/55a6e39be4b0e13bc07f93a1/1437000604121/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074" y="2205128"/>
            <a:ext cx="2853055" cy="2139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http://www.channelbiz.es/wp-content/uploads/2015/06/IBM-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464" y="5205862"/>
            <a:ext cx="2281952" cy="142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8" name="Picture 8" descr="http://nexio.com/~/media/content-pages/new-microsoft-logo-square-large.ash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8" y="4046672"/>
            <a:ext cx="2867067" cy="904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0" name="Picture 10" descr="https://oracleteamusa-images.s3.amazonaws.com/original/m348_oracle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" y="5533977"/>
            <a:ext cx="3986213" cy="95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2" name="Picture 12" descr="http://media.corporate-ir.net/media_files/IROL/97/97664/images/amazon_logo_RGB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465" y="3580178"/>
            <a:ext cx="3589535" cy="1315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4" name="Picture 14" descr="http://www.apple.com/mx/ipod/home/images/social/og.jpg?20160106070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7008" y="1871931"/>
            <a:ext cx="1633789" cy="1633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9812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1965" y="0"/>
            <a:ext cx="2250456" cy="1762371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371" y="10885"/>
            <a:ext cx="1086002" cy="93358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9696" y="2049735"/>
            <a:ext cx="1415218" cy="112459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5119" y="0"/>
            <a:ext cx="2335314" cy="1751486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65" y="3335608"/>
            <a:ext cx="2250456" cy="1687842"/>
          </a:xfrm>
          <a:prstGeom prst="rect">
            <a:avLst/>
          </a:prstGeom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663" y="2822271"/>
            <a:ext cx="2335316" cy="1751487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5117" y="5545075"/>
            <a:ext cx="1901856" cy="1260566"/>
          </a:xfrm>
          <a:prstGeom prst="rect">
            <a:avLst/>
          </a:prstGeom>
        </p:spPr>
      </p:pic>
      <p:pic>
        <p:nvPicPr>
          <p:cNvPr id="21" name="Imagen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7765" y="49674"/>
            <a:ext cx="1609950" cy="2152950"/>
          </a:xfrm>
          <a:prstGeom prst="rect">
            <a:avLst/>
          </a:prstGeom>
        </p:spPr>
      </p:pic>
      <p:pic>
        <p:nvPicPr>
          <p:cNvPr id="22" name="Imagen 2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67765" y="2321078"/>
            <a:ext cx="1609950" cy="2152950"/>
          </a:xfrm>
          <a:prstGeom prst="rect">
            <a:avLst/>
          </a:prstGeom>
        </p:spPr>
      </p:pic>
      <p:pic>
        <p:nvPicPr>
          <p:cNvPr id="25" name="Shape 4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14628" y="4417508"/>
            <a:ext cx="1450570" cy="10268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Imagen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33867" y="5162313"/>
            <a:ext cx="2257740" cy="1695687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1" y="4930909"/>
            <a:ext cx="2634708" cy="1928301"/>
          </a:xfrm>
          <a:prstGeom prst="rect">
            <a:avLst/>
          </a:prstGeom>
        </p:spPr>
      </p:pic>
      <p:pic>
        <p:nvPicPr>
          <p:cNvPr id="26" name="Imagen 2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-5277" y="1321438"/>
            <a:ext cx="2629267" cy="1762371"/>
          </a:xfrm>
          <a:prstGeom prst="rect">
            <a:avLst/>
          </a:prstGeom>
        </p:spPr>
      </p:pic>
      <p:pic>
        <p:nvPicPr>
          <p:cNvPr id="27" name="Imagen 26"/>
          <p:cNvPicPr>
            <a:picLocks noChangeAspect="1"/>
          </p:cNvPicPr>
          <p:nvPr/>
        </p:nvPicPr>
        <p:blipFill rotWithShape="1">
          <a:blip r:embed="rId15"/>
          <a:srcRect r="229" b="11509"/>
          <a:stretch/>
        </p:blipFill>
        <p:spPr>
          <a:xfrm>
            <a:off x="0" y="3140346"/>
            <a:ext cx="2574944" cy="173402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354" y="1811541"/>
            <a:ext cx="1264844" cy="1021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Photographer: Bob Smith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632" y="5419607"/>
            <a:ext cx="2081083" cy="13860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Photographer: Bob Smith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765" y="458800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 descr="Photographer: Randy Piland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2740" y="4601469"/>
            <a:ext cx="68580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90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00786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hape 1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7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12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Shape 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" name="Shape 1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129325" y="0"/>
            <a:ext cx="102862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0" y="1119758"/>
            <a:ext cx="8686800" cy="677078"/>
          </a:xfrm>
          <a:prstGeom prst="rect">
            <a:avLst/>
          </a:prstGeom>
        </p:spPr>
        <p:txBody>
          <a:bodyPr wrap="square" lIns="91425" tIns="91425" rIns="91425" bIns="91425" anchor="b" anchorCtr="0">
            <a:sp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¿Entonces que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hacemos 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en el Club?</a:t>
            </a:r>
            <a:endParaRPr lang="es" sz="36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457200" y="2407200"/>
            <a:ext cx="8229600" cy="3416290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Aprendemos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Codificamos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endParaRPr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Entrenamos</a:t>
            </a:r>
          </a:p>
          <a:p>
            <a:pPr lvl="0" algn="just" rtl="0">
              <a:spcBef>
                <a:spcPts val="0"/>
              </a:spcBef>
              <a:buNone/>
            </a:pPr>
            <a:endParaRPr lang="es" dirty="0">
              <a:solidFill>
                <a:srgbClr val="990000"/>
              </a:solidFill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solidFill>
                  <a:srgbClr val="990000"/>
                </a:solidFill>
                <a:latin typeface="Droid Sans"/>
                <a:ea typeface="Droid Sans"/>
                <a:cs typeface="Droid Sans"/>
                <a:sym typeface="Droid Sans"/>
              </a:rPr>
              <a:t>Competimos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5" name="Shape 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19154" y="1982658"/>
            <a:ext cx="3979817" cy="27104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ángulo 1"/>
          <p:cNvSpPr/>
          <p:nvPr/>
        </p:nvSpPr>
        <p:spPr>
          <a:xfrm>
            <a:off x="4572000" y="4973855"/>
            <a:ext cx="3274423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/>
            <a:r>
              <a:rPr lang="es-MX" sz="1800" dirty="0"/>
              <a:t>"</a:t>
            </a:r>
            <a:r>
              <a:rPr lang="es-MX" sz="1800" dirty="0" err="1"/>
              <a:t>Think</a:t>
            </a:r>
            <a:r>
              <a:rPr lang="es-MX" sz="1800" dirty="0"/>
              <a:t>. </a:t>
            </a:r>
            <a:r>
              <a:rPr lang="es-MX" sz="1800" dirty="0" err="1"/>
              <a:t>Create</a:t>
            </a:r>
            <a:r>
              <a:rPr lang="es-MX" sz="1800" dirty="0"/>
              <a:t>. </a:t>
            </a:r>
            <a:r>
              <a:rPr lang="es-MX" sz="1800" dirty="0" err="1"/>
              <a:t>Solve</a:t>
            </a:r>
            <a:r>
              <a:rPr lang="es-MX" sz="1800" dirty="0"/>
              <a:t>."</a:t>
            </a:r>
            <a:endParaRPr lang="es" sz="1800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411" y="279085"/>
            <a:ext cx="1715588" cy="157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2003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728650" y="0"/>
            <a:ext cx="10273625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ape 1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4150" y="5536962"/>
            <a:ext cx="1811676" cy="1030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Shape 14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75850" y="5436137"/>
            <a:ext cx="2277299" cy="12322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Shape 1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14512" y="5809801"/>
            <a:ext cx="2277301" cy="484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65650" y="5745412"/>
            <a:ext cx="1642025" cy="613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0"/>
            <a:ext cx="9144000" cy="524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Shape 1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2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Shape 158"/>
          <p:cNvSpPr txBox="1"/>
          <p:nvPr/>
        </p:nvSpPr>
        <p:spPr>
          <a:xfrm>
            <a:off x="1582800" y="6197200"/>
            <a:ext cx="5978399" cy="5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www.facebook.com/algoritmiaescom</a:t>
            </a: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s://scontent-dfw1-1.xx.fbcdn.net/hphotos-frc3/t31.0-8/10380126_751640258212037_1740850731260050211_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/>
          <p:nvPr/>
        </p:nvSpPr>
        <p:spPr>
          <a:xfrm>
            <a:off x="1582800" y="6197200"/>
            <a:ext cx="5978399" cy="5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www.facebook.com/algoritmiaescom</a:t>
            </a:r>
          </a:p>
        </p:txBody>
      </p:sp>
    </p:spTree>
    <p:extLst>
      <p:ext uri="{BB962C8B-B14F-4D97-AF65-F5344CB8AC3E}">
        <p14:creationId xmlns:p14="http://schemas.microsoft.com/office/powerpoint/2010/main" val="7739010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http://lh3.googleusercontent.com/-FbcCoyPHwbg/UdLvmgZyXCI/AAAAAAAEfmM/E_4vqxMqWSo/s1024/_ICP9081%252520cop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/>
          <p:nvPr/>
        </p:nvSpPr>
        <p:spPr>
          <a:xfrm>
            <a:off x="1582800" y="6197200"/>
            <a:ext cx="5978399" cy="5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www.facebook.com/algoritmiaescom</a:t>
            </a:r>
          </a:p>
        </p:txBody>
      </p:sp>
    </p:spTree>
    <p:extLst>
      <p:ext uri="{BB962C8B-B14F-4D97-AF65-F5344CB8AC3E}">
        <p14:creationId xmlns:p14="http://schemas.microsoft.com/office/powerpoint/2010/main" val="58912265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lh3.googleusercontent.com/-dpKXFOQcU5w/VVtzm85KkRI/AAAAAAAEvqk/oWWWzxzL8-4/s1024/RMS-150519-28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/>
          <p:nvPr/>
        </p:nvSpPr>
        <p:spPr>
          <a:xfrm>
            <a:off x="1582800" y="6197200"/>
            <a:ext cx="5978399" cy="5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www.facebook.com/algoritmiaescom</a:t>
            </a:r>
          </a:p>
        </p:txBody>
      </p:sp>
    </p:spTree>
    <p:extLst>
      <p:ext uri="{BB962C8B-B14F-4D97-AF65-F5344CB8AC3E}">
        <p14:creationId xmlns:p14="http://schemas.microsoft.com/office/powerpoint/2010/main" val="66646581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http://lh3.googleusercontent.com/-0bsrjBDVZWI/U6pHyxU7I3I/AAAAAAAEo4g/DOcuf4-7mMo/s1024/RMS-140624-732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" name="Shape 158"/>
          <p:cNvSpPr txBox="1"/>
          <p:nvPr/>
        </p:nvSpPr>
        <p:spPr>
          <a:xfrm>
            <a:off x="1582800" y="6197200"/>
            <a:ext cx="5978399" cy="526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spAutoFit/>
          </a:bodyPr>
          <a:lstStyle/>
          <a:p>
            <a:pPr algn="ctr">
              <a:spcBef>
                <a:spcPts val="0"/>
              </a:spcBef>
              <a:buNone/>
            </a:pPr>
            <a:r>
              <a:rPr lang="es" sz="2400" b="1">
                <a:latin typeface="Droid Sans"/>
                <a:ea typeface="Droid Sans"/>
                <a:cs typeface="Droid Sans"/>
                <a:sym typeface="Droid Sans"/>
              </a:rPr>
              <a:t>www.facebook.com/algoritmiaescom</a:t>
            </a:r>
          </a:p>
        </p:txBody>
      </p:sp>
    </p:spTree>
    <p:extLst>
      <p:ext uri="{BB962C8B-B14F-4D97-AF65-F5344CB8AC3E}">
        <p14:creationId xmlns:p14="http://schemas.microsoft.com/office/powerpoint/2010/main" val="4150614192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0" y="288017"/>
            <a:ext cx="8229600" cy="1522199"/>
          </a:xfrm>
        </p:spPr>
        <p:txBody>
          <a:bodyPr/>
          <a:lstStyle/>
          <a:p>
            <a:r>
              <a:rPr lang="es-MX" sz="2800" dirty="0" smtClean="0"/>
              <a:t>Más información</a:t>
            </a:r>
            <a:endParaRPr lang="es-MX" sz="2800" dirty="0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1779" y="427086"/>
            <a:ext cx="1235968" cy="1244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ángulo 5"/>
          <p:cNvSpPr/>
          <p:nvPr/>
        </p:nvSpPr>
        <p:spPr>
          <a:xfrm>
            <a:off x="2210248" y="3201754"/>
            <a:ext cx="701345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latin typeface="Calibri" pitchFamily="34" charset="0"/>
              </a:rPr>
              <a:t>https://www.facebook.com/algoritmiaescom</a:t>
            </a:r>
          </a:p>
        </p:txBody>
      </p:sp>
      <p:sp>
        <p:nvSpPr>
          <p:cNvPr id="7" name="Rectángulo 6"/>
          <p:cNvSpPr/>
          <p:nvPr/>
        </p:nvSpPr>
        <p:spPr>
          <a:xfrm>
            <a:off x="3269830" y="2249437"/>
            <a:ext cx="407194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latin typeface="Calibri" pitchFamily="34" charset="0"/>
              </a:rPr>
              <a:t>http://</a:t>
            </a:r>
            <a:r>
              <a:rPr lang="es-MX" sz="2800" b="1" dirty="0" smtClean="0">
                <a:latin typeface="Calibri" pitchFamily="34" charset="0"/>
              </a:rPr>
              <a:t>escom-ipn.acm.org</a:t>
            </a:r>
            <a:endParaRPr lang="es-MX" sz="2800" b="1" dirty="0">
              <a:latin typeface="Calibri" pitchFamily="34" charset="0"/>
            </a:endParaRPr>
          </a:p>
        </p:txBody>
      </p:sp>
      <p:pic>
        <p:nvPicPr>
          <p:cNvPr id="9" name="Picture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578" y="2130857"/>
            <a:ext cx="2084413" cy="732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1" y="3128225"/>
            <a:ext cx="1848184" cy="6491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471" y="4063785"/>
            <a:ext cx="1829500" cy="682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ángulo 11"/>
          <p:cNvSpPr/>
          <p:nvPr/>
        </p:nvSpPr>
        <p:spPr>
          <a:xfrm>
            <a:off x="3799114" y="4255755"/>
            <a:ext cx="316625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sz="2800" b="1" dirty="0">
                <a:latin typeface="Calibri" pitchFamily="34" charset="0"/>
              </a:rPr>
              <a:t>@</a:t>
            </a:r>
            <a:r>
              <a:rPr lang="es-MX" sz="2800" b="1" dirty="0" err="1">
                <a:latin typeface="Calibri" pitchFamily="34" charset="0"/>
              </a:rPr>
              <a:t>AlgoritmiaESCOM</a:t>
            </a:r>
            <a:endParaRPr lang="es-MX" sz="28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1461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0" y="640003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son los concursos de programación?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050" name="Picture 2" descr="http://52.1.175.72/portal/sites/all/themes/argo/assets/img/secciones/maraton_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68" y="2367688"/>
            <a:ext cx="7680960" cy="3840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630377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 txBox="1">
            <a:spLocks noGrp="1"/>
          </p:cNvSpPr>
          <p:nvPr>
            <p:ph type="title"/>
          </p:nvPr>
        </p:nvSpPr>
        <p:spPr>
          <a:xfrm>
            <a:off x="0" y="640003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son los concursos de programación?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78377" y="2600476"/>
            <a:ext cx="8686800" cy="2954625"/>
          </a:xfrm>
          <a:prstGeom prst="rect">
            <a:avLst/>
          </a:prstGeom>
        </p:spPr>
        <p:txBody>
          <a:bodyPr wrap="square" lIns="91425" tIns="91425" rIns="91425" bIns="91425" anchor="t" anchorCtr="0">
            <a:spAutoFit/>
          </a:bodyPr>
          <a:lstStyle/>
          <a:p>
            <a:pPr marL="457200" indent="-457200"/>
            <a:r>
              <a:rPr lang="es-MX" dirty="0" smtClean="0"/>
              <a:t>Competencias de programación</a:t>
            </a:r>
            <a:r>
              <a:rPr lang="es-MX" dirty="0" smtClean="0"/>
              <a:t> y algorítmicas.</a:t>
            </a:r>
          </a:p>
          <a:p>
            <a:pPr marL="457200" indent="-457200"/>
            <a:endParaRPr lang="es-MX" dirty="0" smtClean="0"/>
          </a:p>
          <a:p>
            <a:pPr marL="457200" indent="-457200"/>
            <a:endParaRPr lang="es-MX" dirty="0"/>
          </a:p>
          <a:p>
            <a:pPr marL="457200" indent="-457200"/>
            <a:r>
              <a:rPr lang="es-MX" dirty="0" smtClean="0">
                <a:solidFill>
                  <a:srgbClr val="C00000"/>
                </a:solidFill>
              </a:rPr>
              <a:t>ACM ICPC</a:t>
            </a:r>
            <a:r>
              <a:rPr lang="es-MX" dirty="0">
                <a:solidFill>
                  <a:srgbClr val="C00000"/>
                </a:solidFill>
              </a:rPr>
              <a:t> </a:t>
            </a:r>
            <a:r>
              <a:rPr lang="es-MX" dirty="0" smtClean="0"/>
              <a:t>– Actualmente con 2534 Universidades en 101 países de los 6 continentes.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395952935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0" y="627315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¿Qué son los concursos de programación?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>
            <a:off x="457200" y="1947332"/>
            <a:ext cx="8229600" cy="4339619"/>
          </a:xfrm>
          <a:prstGeom prst="rect">
            <a:avLst/>
          </a:prstGeom>
        </p:spPr>
        <p:txBody>
          <a:bodyPr lIns="91425" tIns="91425" rIns="91425" bIns="91425" anchor="t" anchorCtr="0">
            <a:spAutoFit/>
          </a:bodyPr>
          <a:lstStyle/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62500"/>
              <a:buFont typeface="Arial"/>
              <a:buChar char="●"/>
            </a:pPr>
            <a:r>
              <a:rPr lang="es" sz="4800" i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3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Integrantes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62500"/>
              <a:buFont typeface="Arial"/>
              <a:buChar char="●"/>
            </a:pPr>
            <a:r>
              <a:rPr lang="es" sz="4800" i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1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Computadora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62500"/>
              <a:buFont typeface="Arial"/>
              <a:buChar char="●"/>
            </a:pPr>
            <a:r>
              <a:rPr lang="es" sz="4800" i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8</a:t>
            </a:r>
            <a:r>
              <a:rPr lang="es" sz="4800" i="1" dirty="0">
                <a:solidFill>
                  <a:srgbClr val="6AA84F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i="1" dirty="0">
                <a:latin typeface="Droid Sans"/>
                <a:ea typeface="Droid Sans"/>
                <a:cs typeface="Droid Sans"/>
                <a:sym typeface="Droid Sans"/>
              </a:rPr>
              <a:t>a</a:t>
            </a:r>
            <a:r>
              <a:rPr lang="es" sz="4800" i="1" dirty="0">
                <a:solidFill>
                  <a:srgbClr val="6AA84F"/>
                </a:solidFill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sz="4800" i="1" dirty="0" smtClean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12</a:t>
            </a: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 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Problemas</a:t>
            </a:r>
          </a:p>
          <a:p>
            <a:pPr marL="457200" lvl="0" indent="-419100" rtl="0">
              <a:spcBef>
                <a:spcPts val="0"/>
              </a:spcBef>
              <a:buClr>
                <a:schemeClr val="dk2"/>
              </a:buClr>
              <a:buSzPct val="62500"/>
              <a:buFont typeface="Arial"/>
              <a:buChar char="●"/>
            </a:pPr>
            <a:r>
              <a:rPr lang="es" sz="4800" i="1" dirty="0">
                <a:solidFill>
                  <a:schemeClr val="accent6">
                    <a:lumMod val="90000"/>
                    <a:lumOff val="10000"/>
                  </a:schemeClr>
                </a:solidFill>
                <a:latin typeface="Droid Sans"/>
                <a:ea typeface="Droid Sans"/>
                <a:cs typeface="Droid Sans"/>
                <a:sym typeface="Droid Sans"/>
              </a:rPr>
              <a:t>5</a:t>
            </a:r>
            <a:r>
              <a:rPr lang="es" dirty="0">
                <a:latin typeface="Droid Sans"/>
                <a:ea typeface="Droid Sans"/>
                <a:cs typeface="Droid Sans"/>
                <a:sym typeface="Droid Sans"/>
              </a:rPr>
              <a:t> Horas para resolverlos</a:t>
            </a:r>
          </a:p>
          <a:p>
            <a:pPr lvl="0" algn="just" rtl="0">
              <a:spcBef>
                <a:spcPts val="0"/>
              </a:spcBef>
              <a:buNone/>
            </a:pPr>
            <a:endParaRPr sz="1800" dirty="0">
              <a:latin typeface="Droid Sans"/>
              <a:ea typeface="Droid Sans"/>
              <a:cs typeface="Droid Sans"/>
              <a:sym typeface="Droid Sans"/>
            </a:endParaRPr>
          </a:p>
          <a:p>
            <a:pPr lvl="0" algn="just" rtl="0">
              <a:spcBef>
                <a:spcPts val="0"/>
              </a:spcBef>
              <a:buNone/>
            </a:pPr>
            <a:r>
              <a:rPr lang="es" dirty="0" smtClean="0">
                <a:latin typeface="Droid Sans"/>
                <a:ea typeface="Droid Sans"/>
                <a:cs typeface="Droid Sans"/>
                <a:sym typeface="Droid Sans"/>
              </a:rPr>
              <a:t>El equipo con mayor número de problemas resueltos en el menor tiempo posible gana.</a:t>
            </a:r>
            <a:endParaRPr lang="es" dirty="0"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3" y="262400"/>
            <a:ext cx="2090057" cy="156754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2526" y="2266735"/>
            <a:ext cx="2684274" cy="2179712"/>
          </a:xfrm>
          <a:prstGeom prst="rect">
            <a:avLst/>
          </a:prstGeom>
        </p:spPr>
      </p:pic>
    </p:spTree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0" y="627315"/>
            <a:ext cx="8229600" cy="1169521"/>
          </a:xfrm>
          <a:prstGeom prst="rect">
            <a:avLst/>
          </a:prstGeom>
        </p:spPr>
        <p:txBody>
          <a:bodyPr lIns="91425" tIns="91425" rIns="91425" bIns="91425" anchor="b" anchorCtr="0">
            <a:spAutoFit/>
          </a:bodyPr>
          <a:lstStyle/>
          <a:p>
            <a:pPr lvl="0"/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¿Qu</a:t>
            </a:r>
            <a:r>
              <a:rPr lang="es-MX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é</a:t>
            </a: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 lenguaje de programación</a:t>
            </a:r>
            <a:b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</a:br>
            <a:r>
              <a:rPr lang="es" sz="3200" dirty="0" smtClean="0">
                <a:solidFill>
                  <a:srgbClr val="EFEFEF"/>
                </a:solidFill>
                <a:latin typeface="Droid Sans"/>
                <a:ea typeface="Droid Sans"/>
                <a:cs typeface="Droid Sans"/>
                <a:sym typeface="Droid Sans"/>
              </a:rPr>
              <a:t>puedo usar?</a:t>
            </a:r>
            <a:endParaRPr lang="es" sz="3200" dirty="0">
              <a:solidFill>
                <a:srgbClr val="EFEFEF"/>
              </a:solidFill>
              <a:latin typeface="Droid Sans"/>
              <a:ea typeface="Droid Sans"/>
              <a:cs typeface="Droid Sans"/>
              <a:sym typeface="Droid Sans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3943" y="262400"/>
            <a:ext cx="2090057" cy="1567543"/>
          </a:xfrm>
          <a:prstGeom prst="rect">
            <a:avLst/>
          </a:prstGeom>
        </p:spPr>
      </p:pic>
      <p:pic>
        <p:nvPicPr>
          <p:cNvPr id="10242" name="Picture 2" descr="http://programacioncompetitivaufps.github.io/slides/0-Presentaci%C3%B3n/img/languages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515" y="2270179"/>
            <a:ext cx="4244249" cy="3957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ee5817f8e2e9a2e34042-3365e7f0719651e5b8d0979bce83c558.ssl.cf5.rackcdn.com/pyth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0620" y="5482702"/>
            <a:ext cx="898294" cy="8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s://ee5817f8e2e9a2e34042-3365e7f0719651e5b8d0979bce83c558.ssl.cf5.rackcdn.com/pyth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008914" y="5505785"/>
            <a:ext cx="898294" cy="8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s://ee5817f8e2e9a2e34042-3365e7f0719651e5b8d0979bce83c558.ssl.cf5.rackcdn.com/pyth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907208" y="5505785"/>
            <a:ext cx="898294" cy="89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5281339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Theme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319</TotalTime>
  <Words>837</Words>
  <Application>Microsoft Office PowerPoint</Application>
  <PresentationFormat>Presentación en pantalla (4:3)</PresentationFormat>
  <Paragraphs>172</Paragraphs>
  <Slides>57</Slides>
  <Notes>51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57</vt:i4>
      </vt:variant>
    </vt:vector>
  </HeadingPairs>
  <TitlesOfParts>
    <vt:vector size="65" baseType="lpstr">
      <vt:lpstr>Arial</vt:lpstr>
      <vt:lpstr>Calibri</vt:lpstr>
      <vt:lpstr>Corbel</vt:lpstr>
      <vt:lpstr>Courier New</vt:lpstr>
      <vt:lpstr>Droid Sans</vt:lpstr>
      <vt:lpstr>Droid Serif</vt:lpstr>
      <vt:lpstr>Wingdings</vt:lpstr>
      <vt:lpstr>Custom Theme</vt:lpstr>
      <vt:lpstr>Presentación de PowerPoint</vt:lpstr>
      <vt:lpstr>¿Qué es el Club de Algoritmia?</vt:lpstr>
      <vt:lpstr>¿Qué es el Club de Algoritmia?</vt:lpstr>
      <vt:lpstr>¿Qué NO es el Club de Algoritmia?</vt:lpstr>
      <vt:lpstr>¿Entonces que hacemos en el Club?</vt:lpstr>
      <vt:lpstr>¿Qué son los concursos de programación?</vt:lpstr>
      <vt:lpstr>¿Qué son los concursos de programación?</vt:lpstr>
      <vt:lpstr>¿Qué son los concursos de programación?</vt:lpstr>
      <vt:lpstr>¿Qué lenguaje de programación puedo usar?</vt:lpstr>
      <vt:lpstr>Posibles veredictos…</vt:lpstr>
      <vt:lpstr>Posibles veredictos…</vt:lpstr>
      <vt:lpstr>Posibles veredictos…</vt:lpstr>
      <vt:lpstr>Posibles veredictos…</vt:lpstr>
      <vt:lpstr>Posibles veredictos…</vt:lpstr>
      <vt:lpstr>Posibles veredictos…</vt:lpstr>
      <vt:lpstr>¿Qué se ha logrado en el Club?</vt:lpstr>
      <vt:lpstr>¿Qué se ha logrado el Club?</vt:lpstr>
      <vt:lpstr>¿Qué se ha logrado el Club?</vt:lpstr>
      <vt:lpstr>¿Qué significa ser los mejores del regional México &amp; Centroamérica?</vt:lpstr>
      <vt:lpstr>¿Qué significa ser los mejores del regional México &amp; Centroamérica?</vt:lpstr>
      <vt:lpstr>¿Qué significa ser los mejores del regional México &amp; Centroamérica?</vt:lpstr>
      <vt:lpstr>World Finals ACM ICPC</vt:lpstr>
      <vt:lpstr>Algunas otras aventuras…</vt:lpstr>
      <vt:lpstr>Algunas otras aventuras…</vt:lpstr>
      <vt:lpstr>¿Qué tipo de problemas se resuelven en el Club?</vt:lpstr>
      <vt:lpstr>¿Qué tipo de problemas se resuelven en el Club?</vt:lpstr>
      <vt:lpstr>¿Dónde entrenar?</vt:lpstr>
      <vt:lpstr>Presentación de PowerPoint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Ejemplos de Problemas Slikar</vt:lpstr>
      <vt:lpstr>Presentación de PowerPoint</vt:lpstr>
      <vt:lpstr>Beneficios</vt:lpstr>
      <vt:lpstr>Beneficios</vt:lpstr>
      <vt:lpstr>Beneficios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Más información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Edgardo Adrián</dc:creator>
  <cp:lastModifiedBy>escom</cp:lastModifiedBy>
  <cp:revision>62</cp:revision>
  <dcterms:modified xsi:type="dcterms:W3CDTF">2016-02-19T00:08:41Z</dcterms:modified>
</cp:coreProperties>
</file>